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1" r:id="rId5"/>
    <p:sldId id="259" r:id="rId6"/>
    <p:sldId id="260" r:id="rId7"/>
    <p:sldId id="261" r:id="rId8"/>
    <p:sldId id="262" r:id="rId9"/>
    <p:sldId id="264" r:id="rId10"/>
    <p:sldId id="263" r:id="rId11"/>
    <p:sldId id="265" r:id="rId12"/>
    <p:sldId id="266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55" d="100"/>
          <a:sy n="55" d="100"/>
        </p:scale>
        <p:origin x="78" y="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12/07/2016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3383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12/07/2016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4299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12/07/2016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2027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12/07/2016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2752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12/07/2016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0106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12/07/2016</a:t>
            </a:fld>
            <a:endParaRPr lang="en-A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7914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12/07/2016</a:t>
            </a:fld>
            <a:endParaRPr lang="en-A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9234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12/07/2016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0388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12/07/2016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4225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12/07/2016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474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12/07/2016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6053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12/07/2016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342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12/07/2016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3079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12/07/2016</a:t>
            </a:fld>
            <a:endParaRPr lang="en-A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4125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12/07/2016</a:t>
            </a:fld>
            <a:endParaRPr lang="en-A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1172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12/07/2016</a:t>
            </a:fld>
            <a:endParaRPr lang="en-A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9899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12/07/2016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596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F3786-CE44-4BCC-AFE0-DA4E5B49D7AC}" type="datetimeFigureOut">
              <a:rPr lang="en-AU" smtClean="0"/>
              <a:t>12/07/2016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4606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Selective Export of MicroRNAs via Extracellular Vesicles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64266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RNA-binding proteins and Motifs.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TAMO software suite: combines several different algorithms to identify motifs, evaluate enrichment and map motifs </a:t>
            </a:r>
            <a:r>
              <a:rPr lang="en-US" smtClean="0"/>
              <a:t>to sequences.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74183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motifs found Differentially exported Mir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Sequence logos and networks. </a:t>
            </a:r>
          </a:p>
          <a:p>
            <a:r>
              <a:rPr lang="en-US" dirty="0" smtClean="0"/>
              <a:t>Info about proteins that appear to correlate to these proteins.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263" y="3255308"/>
            <a:ext cx="4879731" cy="179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945" y="3255308"/>
            <a:ext cx="3931504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48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Proteins correlate to differential export.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6597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Aims: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81050" indent="-514350">
              <a:buFont typeface="+mj-lt"/>
              <a:buAutoNum type="arabicPeriod"/>
            </a:pPr>
            <a:r>
              <a:rPr lang="en-AU" dirty="0" smtClean="0"/>
              <a:t>Identify the selectively exported miRNAs </a:t>
            </a:r>
          </a:p>
          <a:p>
            <a:pPr marL="781050" indent="-514350">
              <a:buFont typeface="+mj-lt"/>
              <a:buAutoNum type="arabicPeriod"/>
            </a:pPr>
            <a:r>
              <a:rPr lang="en-AU" dirty="0" smtClean="0"/>
              <a:t>Identify RNA-binding proteins correlated to the miRNA export</a:t>
            </a:r>
          </a:p>
          <a:p>
            <a:pPr marL="781050" indent="-514350">
              <a:buFont typeface="+mj-lt"/>
              <a:buAutoNum type="arabicPeriod"/>
            </a:pPr>
            <a:r>
              <a:rPr lang="en-AU" dirty="0" smtClean="0">
                <a:solidFill>
                  <a:srgbClr val="FF0000"/>
                </a:solidFill>
              </a:rPr>
              <a:t>Verify candidate miRNA escort proteins ability to bind to miRNAs and transport to extracellular vesicles.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1711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552966" cy="1400530"/>
          </a:xfrm>
        </p:spPr>
        <p:txBody>
          <a:bodyPr/>
          <a:lstStyle/>
          <a:p>
            <a:r>
              <a:rPr lang="en-US" dirty="0" smtClean="0"/>
              <a:t>Westerns and Immunofluorescence: 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52" t="-1338" r="-15075" b="-8626"/>
          <a:stretch/>
        </p:blipFill>
        <p:spPr>
          <a:xfrm>
            <a:off x="773149" y="1472089"/>
            <a:ext cx="6084277" cy="461065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523" y="1507344"/>
            <a:ext cx="4947529" cy="419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6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Do: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Confirm miRNA-Protein interaction via pull down/Western/MS</a:t>
            </a:r>
          </a:p>
          <a:p>
            <a:r>
              <a:rPr lang="en-US" dirty="0" smtClean="0"/>
              <a:t>Determine importance of </a:t>
            </a:r>
            <a:r>
              <a:rPr lang="en-US" dirty="0" err="1" smtClean="0"/>
              <a:t>Sumoylation</a:t>
            </a:r>
            <a:r>
              <a:rPr lang="en-US" dirty="0"/>
              <a:t> </a:t>
            </a:r>
            <a:r>
              <a:rPr lang="en-US" dirty="0" smtClean="0"/>
              <a:t>on the proteins. </a:t>
            </a:r>
          </a:p>
          <a:p>
            <a:r>
              <a:rPr lang="en-US" dirty="0" smtClean="0"/>
              <a:t>In vitro </a:t>
            </a:r>
            <a:r>
              <a:rPr lang="en-US" dirty="0" err="1" smtClean="0"/>
              <a:t>colocalization</a:t>
            </a:r>
            <a:r>
              <a:rPr lang="en-US" dirty="0" smtClean="0"/>
              <a:t> between protein and miRNA (using Cy5-oglio)</a:t>
            </a:r>
          </a:p>
          <a:p>
            <a:r>
              <a:rPr lang="en-US" dirty="0" smtClean="0"/>
              <a:t>Figure out how cavin-1 </a:t>
            </a:r>
            <a:r>
              <a:rPr lang="en-US" smtClean="0"/>
              <a:t>is enduing </a:t>
            </a:r>
            <a:r>
              <a:rPr lang="en-US" dirty="0" smtClean="0"/>
              <a:t>its effects?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7801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MicroRNAs in Extracellular Vesicles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8" t="4319" r="-128" b="-356"/>
          <a:stretch/>
        </p:blipFill>
        <p:spPr>
          <a:xfrm>
            <a:off x="5251078" y="1551962"/>
            <a:ext cx="6545995" cy="45248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111" y="2046414"/>
            <a:ext cx="44371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EVs </a:t>
            </a:r>
            <a:r>
              <a:rPr lang="en-AU" sz="2400" dirty="0" smtClean="0"/>
              <a:t>transfer cellular material between </a:t>
            </a:r>
            <a:r>
              <a:rPr lang="en-AU" sz="2400" dirty="0" smtClean="0"/>
              <a:t>cells</a:t>
            </a:r>
            <a:endParaRPr lang="en-A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MicroRNAs </a:t>
            </a:r>
            <a:r>
              <a:rPr lang="en-AU" sz="2400" dirty="0"/>
              <a:t>regulate RNA degradation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Sorting of microRNAs to EVs </a:t>
            </a:r>
            <a:r>
              <a:rPr lang="en-AU" sz="2400" dirty="0" smtClean="0"/>
              <a:t>evident </a:t>
            </a:r>
            <a:r>
              <a:rPr lang="en-AU" sz="2400" dirty="0" smtClean="0"/>
              <a:t>but mechanism not known 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230255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093" y="528918"/>
            <a:ext cx="9404723" cy="1400530"/>
          </a:xfrm>
        </p:spPr>
        <p:txBody>
          <a:bodyPr/>
          <a:lstStyle/>
          <a:p>
            <a:r>
              <a:rPr lang="en-US" dirty="0" smtClean="0"/>
              <a:t>PC3 cell line.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094" y="1726248"/>
            <a:ext cx="6070230" cy="419548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dirty="0" smtClean="0"/>
              <a:t>Caveolin-1 expression: No Cavin-1 expression. </a:t>
            </a:r>
          </a:p>
          <a:p>
            <a:pPr>
              <a:buFont typeface="Arial" panose="020B0604020202020204" pitchFamily="34" charset="0"/>
              <a:buChar char="•"/>
            </a:pPr>
            <a:endParaRPr lang="en-A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 smtClean="0"/>
              <a:t>Addition of cavin-1 to these cells attenuates: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200" dirty="0" smtClean="0"/>
              <a:t>Oncogenic behaviour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200" dirty="0" smtClean="0"/>
              <a:t>Cholesterol </a:t>
            </a:r>
            <a:r>
              <a:rPr lang="en-AU" sz="2200" dirty="0" smtClean="0"/>
              <a:t>re-distribution </a:t>
            </a:r>
            <a:endParaRPr lang="en-AU" sz="22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200" dirty="0" smtClean="0"/>
              <a:t>MicroRNA EV content.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126" y="448286"/>
            <a:ext cx="3549690" cy="2434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71" y="3598367"/>
            <a:ext cx="3430602" cy="3037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247" y="2233956"/>
            <a:ext cx="3825113" cy="21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Lipid rafts and EVs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617"/>
          <a:stretch/>
        </p:blipFill>
        <p:spPr>
          <a:xfrm>
            <a:off x="6717323" y="1694986"/>
            <a:ext cx="4624753" cy="409511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46111" y="1860111"/>
            <a:ext cx="5490919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Lipid rafts consisting of cholesterol, sphingolipid and ceramide enriched in EVs. </a:t>
            </a:r>
          </a:p>
          <a:p>
            <a:endParaRPr lang="en-US" dirty="0" smtClean="0"/>
          </a:p>
          <a:p>
            <a:r>
              <a:rPr lang="en-US" dirty="0" smtClean="0"/>
              <a:t>Depletion of these lipids modifies EV protein content. </a:t>
            </a:r>
          </a:p>
          <a:p>
            <a:endParaRPr lang="en-US" dirty="0"/>
          </a:p>
          <a:p>
            <a:r>
              <a:rPr lang="en-US" dirty="0" smtClean="0"/>
              <a:t>RNA-binding proteins associate with lipid rafts frequently.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810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575236"/>
            <a:ext cx="9404723" cy="1400530"/>
          </a:xfrm>
        </p:spPr>
        <p:txBody>
          <a:bodyPr/>
          <a:lstStyle/>
          <a:p>
            <a:r>
              <a:rPr lang="en-US" dirty="0" smtClean="0"/>
              <a:t>Aims and Hypotheses: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205318"/>
            <a:ext cx="8946541" cy="4195481"/>
          </a:xfrm>
        </p:spPr>
        <p:txBody>
          <a:bodyPr/>
          <a:lstStyle/>
          <a:p>
            <a:pPr marL="781050" indent="-514350">
              <a:buFont typeface="+mj-lt"/>
              <a:buAutoNum type="arabicPeriod"/>
            </a:pPr>
            <a:r>
              <a:rPr lang="en-AU" sz="2400" dirty="0" smtClean="0"/>
              <a:t>Identify the selectively exported miRNAs.  </a:t>
            </a:r>
          </a:p>
          <a:p>
            <a:pPr marL="781050" indent="-514350">
              <a:buFont typeface="+mj-lt"/>
              <a:buAutoNum type="arabicPeriod"/>
            </a:pPr>
            <a:r>
              <a:rPr lang="en-AU" sz="2400" dirty="0" smtClean="0"/>
              <a:t>Identify candidate miRNA escort proteins.  </a:t>
            </a:r>
          </a:p>
          <a:p>
            <a:pPr marL="781050" indent="-514350">
              <a:buFont typeface="+mj-lt"/>
              <a:buAutoNum type="arabicPeriod"/>
            </a:pPr>
            <a:r>
              <a:rPr lang="en-AU" sz="2400" dirty="0" smtClean="0"/>
              <a:t>Verify candidate miRNA escort proteins ability to bind to miRNAs and transport to extracellular vesicles</a:t>
            </a:r>
            <a:r>
              <a:rPr lang="en-AU" sz="2400" dirty="0" smtClean="0"/>
              <a:t>.</a:t>
            </a:r>
          </a:p>
          <a:p>
            <a:pPr marL="781050" indent="-514350">
              <a:buFont typeface="+mj-lt"/>
              <a:buAutoNum type="arabicPeriod"/>
            </a:pPr>
            <a:endParaRPr lang="en-US" sz="2400" dirty="0"/>
          </a:p>
          <a:p>
            <a:pPr marL="266700" indent="0">
              <a:buNone/>
            </a:pPr>
            <a:endParaRPr lang="en-AU" sz="2400" dirty="0" smtClean="0"/>
          </a:p>
          <a:p>
            <a:endParaRPr lang="en-AU" dirty="0" smtClean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4097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Selective Exported </a:t>
            </a:r>
            <a:r>
              <a:rPr lang="en-US" dirty="0" err="1" smtClean="0"/>
              <a:t>miRs</a:t>
            </a:r>
            <a:r>
              <a:rPr lang="en-US" dirty="0" smtClean="0"/>
              <a:t>.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lang="en-AU" sz="2400" dirty="0" smtClean="0"/>
              <a:t>RNA-</a:t>
            </a:r>
            <a:r>
              <a:rPr lang="en-AU" sz="2400" dirty="0" err="1" smtClean="0"/>
              <a:t>seq</a:t>
            </a:r>
            <a:r>
              <a:rPr lang="en-AU" sz="2400" dirty="0" smtClean="0"/>
              <a:t> for small RNAs by Illumina in triplicate for GFP and cavin-1 cell </a:t>
            </a:r>
            <a:r>
              <a:rPr lang="en-AU" sz="2400" dirty="0" smtClean="0"/>
              <a:t>lines AND in exosome and cell.</a:t>
            </a:r>
            <a:endParaRPr lang="en-AU" sz="2400" dirty="0" smtClean="0"/>
          </a:p>
          <a:p>
            <a:pPr marL="0" indent="0">
              <a:buNone/>
            </a:pPr>
            <a:r>
              <a:rPr lang="en-AU" sz="2400" dirty="0" smtClean="0"/>
              <a:t> </a:t>
            </a:r>
          </a:p>
          <a:p>
            <a:r>
              <a:rPr lang="en-AU" sz="2400" dirty="0" smtClean="0"/>
              <a:t>R package: DEseq2</a:t>
            </a:r>
          </a:p>
          <a:p>
            <a:endParaRPr lang="en-AU" sz="2400" dirty="0" smtClean="0"/>
          </a:p>
          <a:p>
            <a:r>
              <a:rPr lang="en-AU" sz="2400" dirty="0" smtClean="0"/>
              <a:t>Filter, normalise, compare between cell lines then between cellular localisation. </a:t>
            </a:r>
          </a:p>
          <a:p>
            <a:pPr marL="0" indent="0">
              <a:buNone/>
            </a:pPr>
            <a:endParaRPr lang="en-AU" sz="2400" dirty="0" smtClean="0"/>
          </a:p>
        </p:txBody>
      </p:sp>
    </p:spTree>
    <p:extLst>
      <p:ext uri="{BB962C8B-B14F-4D97-AF65-F5344CB8AC3E}">
        <p14:creationId xmlns:p14="http://schemas.microsoft.com/office/powerpoint/2010/main" val="73921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Selectively Exported </a:t>
            </a:r>
            <a:r>
              <a:rPr lang="en-US" dirty="0" err="1" smtClean="0"/>
              <a:t>MiRs</a:t>
            </a:r>
            <a:r>
              <a:rPr lang="en-US" dirty="0" smtClean="0"/>
              <a:t>. 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7" y="1390697"/>
            <a:ext cx="5027429" cy="5027429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925209" y="1635134"/>
            <a:ext cx="437729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 smtClean="0"/>
              <a:t>Only 95 </a:t>
            </a:r>
            <a:r>
              <a:rPr lang="en-US" sz="2400" dirty="0" err="1" smtClean="0"/>
              <a:t>MiRs</a:t>
            </a:r>
            <a:r>
              <a:rPr lang="en-US" sz="2400" dirty="0" smtClean="0"/>
              <a:t>. </a:t>
            </a:r>
          </a:p>
          <a:p>
            <a:endParaRPr lang="en-US" sz="2400" dirty="0"/>
          </a:p>
          <a:p>
            <a:r>
              <a:rPr lang="en-US" sz="2400" dirty="0" smtClean="0"/>
              <a:t>9 </a:t>
            </a:r>
            <a:r>
              <a:rPr lang="en-US" sz="2400" dirty="0" err="1" smtClean="0"/>
              <a:t>miRs</a:t>
            </a:r>
            <a:r>
              <a:rPr lang="en-US" sz="2400" dirty="0" smtClean="0"/>
              <a:t> of interest</a:t>
            </a:r>
          </a:p>
          <a:p>
            <a:pPr lvl="1"/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0816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Selectively Exported </a:t>
            </a:r>
            <a:r>
              <a:rPr lang="en-US" dirty="0" err="1" smtClean="0"/>
              <a:t>MiRs</a:t>
            </a:r>
            <a:r>
              <a:rPr lang="en-US" dirty="0" smtClean="0"/>
              <a:t>.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3327" y="1438136"/>
            <a:ext cx="4202185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Consistent trend.</a:t>
            </a:r>
            <a:endParaRPr lang="en-AU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7" r="19666"/>
          <a:stretch/>
        </p:blipFill>
        <p:spPr bwMode="auto">
          <a:xfrm>
            <a:off x="1014200" y="1415354"/>
            <a:ext cx="4237308" cy="23009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200" y="4018326"/>
            <a:ext cx="4237308" cy="23179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1467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Aims: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81050" indent="-514350">
              <a:buFont typeface="+mj-lt"/>
              <a:buAutoNum type="arabicPeriod"/>
            </a:pPr>
            <a:r>
              <a:rPr lang="en-AU" dirty="0" smtClean="0"/>
              <a:t>Identify the selectively exported miRNAs </a:t>
            </a:r>
          </a:p>
          <a:p>
            <a:pPr marL="781050" indent="-514350">
              <a:buFont typeface="+mj-lt"/>
              <a:buAutoNum type="arabicPeriod"/>
            </a:pPr>
            <a:r>
              <a:rPr lang="en-AU" dirty="0" smtClean="0"/>
              <a:t>Identify RNA-binding proteins correlated to the miRNA export</a:t>
            </a:r>
          </a:p>
          <a:p>
            <a:pPr marL="781050" indent="-514350">
              <a:buFont typeface="+mj-lt"/>
              <a:buAutoNum type="arabicPeriod"/>
            </a:pPr>
            <a:r>
              <a:rPr lang="en-AU" dirty="0" smtClean="0"/>
              <a:t>Verify candidate miRNA escort proteins ability to bind to miRNAs and transport to extracellular vesicles.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480531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992</TotalTime>
  <Words>341</Words>
  <Application>Microsoft Office PowerPoint</Application>
  <PresentationFormat>Widescreen</PresentationFormat>
  <Paragraphs>58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Ion</vt:lpstr>
      <vt:lpstr>Selective Export of MicroRNAs via Extracellular Vesicles</vt:lpstr>
      <vt:lpstr>MicroRNAs in Extracellular Vesicles</vt:lpstr>
      <vt:lpstr>PC3 cell line. </vt:lpstr>
      <vt:lpstr>Lipid rafts and EVs</vt:lpstr>
      <vt:lpstr>Aims and Hypotheses:</vt:lpstr>
      <vt:lpstr>Selective Exported miRs. </vt:lpstr>
      <vt:lpstr>Selectively Exported MiRs. </vt:lpstr>
      <vt:lpstr>Selectively Exported MiRs. </vt:lpstr>
      <vt:lpstr>Aims:</vt:lpstr>
      <vt:lpstr>RNA-binding proteins and Motifs. </vt:lpstr>
      <vt:lpstr>Shared motifs found Differentially exported Mir</vt:lpstr>
      <vt:lpstr>Proteins correlate to differential export. </vt:lpstr>
      <vt:lpstr>Aims:</vt:lpstr>
      <vt:lpstr>Westerns and Immunofluorescence: </vt:lpstr>
      <vt:lpstr>To Do: </vt:lpstr>
    </vt:vector>
  </TitlesOfParts>
  <Company>UQ Diamantina Institute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Selective Export of MicroRNAs via Extracellular Vesicles</dc:title>
  <dc:creator>Harley Robinson</dc:creator>
  <cp:lastModifiedBy>Harley Robinson </cp:lastModifiedBy>
  <cp:revision>40</cp:revision>
  <dcterms:created xsi:type="dcterms:W3CDTF">2016-06-07T02:36:18Z</dcterms:created>
  <dcterms:modified xsi:type="dcterms:W3CDTF">2016-07-12T05:17:14Z</dcterms:modified>
</cp:coreProperties>
</file>